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4"/>
    <p:sldMasterId id="2147483666" r:id="rId5"/>
  </p:sldMasterIdLst>
  <p:notesMasterIdLst>
    <p:notesMasterId r:id="rId16"/>
  </p:notesMasterIdLst>
  <p:sldIdLst>
    <p:sldId id="256" r:id="rId6"/>
    <p:sldId id="695" r:id="rId7"/>
    <p:sldId id="2083" r:id="rId8"/>
    <p:sldId id="883" r:id="rId9"/>
    <p:sldId id="2069" r:id="rId10"/>
    <p:sldId id="2082" r:id="rId11"/>
    <p:sldId id="2077" r:id="rId12"/>
    <p:sldId id="257" r:id="rId13"/>
    <p:sldId id="2079" r:id="rId14"/>
    <p:sldId id="2078" r:id="rId15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5"/>
    <a:srgbClr val="E7E6E6"/>
    <a:srgbClr val="FF0000"/>
    <a:srgbClr val="087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>
        <p:scale>
          <a:sx n="100" d="100"/>
          <a:sy n="100" d="100"/>
        </p:scale>
        <p:origin x="72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Number of new </a:t>
            </a:r>
            <a:r>
              <a:rPr lang="en-US" sz="2000" baseline="0" dirty="0"/>
              <a:t>cases of COVID-19 per day, by WHO Region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5"/>
          <c:order val="0"/>
          <c:tx>
            <c:v>AFRO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breakdown'!$P$2:$P$73</c:f>
              <c:numCache>
                <c:formatCode>General</c:formatCode>
                <c:ptCount val="72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12</c:v>
                </c:pt>
                <c:pt idx="7">
                  <c:v>10</c:v>
                </c:pt>
                <c:pt idx="8">
                  <c:v>9</c:v>
                </c:pt>
                <c:pt idx="9">
                  <c:v>57</c:v>
                </c:pt>
                <c:pt idx="10">
                  <c:v>40</c:v>
                </c:pt>
                <c:pt idx="11">
                  <c:v>42</c:v>
                </c:pt>
                <c:pt idx="12">
                  <c:v>42</c:v>
                </c:pt>
                <c:pt idx="1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8-495E-9864-1BBD98113C90}"/>
            </c:ext>
          </c:extLst>
        </c:ser>
        <c:ser>
          <c:idx val="4"/>
          <c:order val="1"/>
          <c:tx>
            <c:v>AMRO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breakdown'!$N$2:$N$73</c:f>
              <c:numCache>
                <c:formatCode>General</c:formatCode>
                <c:ptCount val="72"/>
                <c:pt idx="0">
                  <c:v>44</c:v>
                </c:pt>
                <c:pt idx="1">
                  <c:v>85</c:v>
                </c:pt>
                <c:pt idx="2">
                  <c:v>26</c:v>
                </c:pt>
                <c:pt idx="3">
                  <c:v>25</c:v>
                </c:pt>
                <c:pt idx="4">
                  <c:v>287</c:v>
                </c:pt>
                <c:pt idx="5">
                  <c:v>279</c:v>
                </c:pt>
                <c:pt idx="6">
                  <c:v>339</c:v>
                </c:pt>
                <c:pt idx="7">
                  <c:v>396</c:v>
                </c:pt>
                <c:pt idx="8">
                  <c:v>552</c:v>
                </c:pt>
                <c:pt idx="9">
                  <c:v>168</c:v>
                </c:pt>
                <c:pt idx="10">
                  <c:v>264</c:v>
                </c:pt>
                <c:pt idx="11">
                  <c:v>2234</c:v>
                </c:pt>
                <c:pt idx="12">
                  <c:v>2243</c:v>
                </c:pt>
                <c:pt idx="13">
                  <c:v>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8-495E-9864-1BBD98113C90}"/>
            </c:ext>
          </c:extLst>
        </c:ser>
        <c:ser>
          <c:idx val="3"/>
          <c:order val="2"/>
          <c:tx>
            <c:v>EMRO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breakdown'!$L$2:$L$73</c:f>
              <c:numCache>
                <c:formatCode>General</c:formatCode>
                <c:ptCount val="72"/>
                <c:pt idx="0">
                  <c:v>602</c:v>
                </c:pt>
                <c:pt idx="1">
                  <c:v>1269</c:v>
                </c:pt>
                <c:pt idx="2">
                  <c:v>1154</c:v>
                </c:pt>
                <c:pt idx="3">
                  <c:v>801</c:v>
                </c:pt>
                <c:pt idx="4">
                  <c:v>676</c:v>
                </c:pt>
                <c:pt idx="5">
                  <c:v>930</c:v>
                </c:pt>
                <c:pt idx="6">
                  <c:v>1337</c:v>
                </c:pt>
                <c:pt idx="7">
                  <c:v>1096</c:v>
                </c:pt>
                <c:pt idx="8">
                  <c:v>1442</c:v>
                </c:pt>
                <c:pt idx="9">
                  <c:v>1535</c:v>
                </c:pt>
                <c:pt idx="10">
                  <c:v>2468</c:v>
                </c:pt>
                <c:pt idx="11">
                  <c:v>330</c:v>
                </c:pt>
                <c:pt idx="12">
                  <c:v>1552</c:v>
                </c:pt>
                <c:pt idx="13">
                  <c:v>1430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A8-495E-9864-1BBD98113C90}"/>
            </c:ext>
          </c:extLst>
        </c:ser>
        <c:ser>
          <c:idx val="1"/>
          <c:order val="3"/>
          <c:tx>
            <c:v>EURO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breakdown'!$H$2:$H$73</c:f>
              <c:numCache>
                <c:formatCode>General</c:formatCode>
                <c:ptCount val="72"/>
                <c:pt idx="0">
                  <c:v>1511</c:v>
                </c:pt>
                <c:pt idx="1">
                  <c:v>1671</c:v>
                </c:pt>
                <c:pt idx="2">
                  <c:v>1964</c:v>
                </c:pt>
                <c:pt idx="3">
                  <c:v>2792</c:v>
                </c:pt>
                <c:pt idx="4">
                  <c:v>2889</c:v>
                </c:pt>
                <c:pt idx="5">
                  <c:v>2988</c:v>
                </c:pt>
                <c:pt idx="6">
                  <c:v>4988</c:v>
                </c:pt>
                <c:pt idx="7">
                  <c:v>5782</c:v>
                </c:pt>
                <c:pt idx="8">
                  <c:v>7372</c:v>
                </c:pt>
                <c:pt idx="9">
                  <c:v>8803</c:v>
                </c:pt>
                <c:pt idx="10">
                  <c:v>10560</c:v>
                </c:pt>
                <c:pt idx="11">
                  <c:v>8506</c:v>
                </c:pt>
                <c:pt idx="12">
                  <c:v>10911</c:v>
                </c:pt>
                <c:pt idx="13">
                  <c:v>10221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A8-495E-9864-1BBD98113C90}"/>
            </c:ext>
          </c:extLst>
        </c:ser>
        <c:ser>
          <c:idx val="2"/>
          <c:order val="4"/>
          <c:tx>
            <c:v>SEARO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breakdown'!$J$2:$J$73</c:f>
              <c:numCache>
                <c:formatCode>General</c:formatCode>
                <c:ptCount val="72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16</c:v>
                </c:pt>
                <c:pt idx="4">
                  <c:v>17</c:v>
                </c:pt>
                <c:pt idx="5">
                  <c:v>34</c:v>
                </c:pt>
                <c:pt idx="6">
                  <c:v>32</c:v>
                </c:pt>
                <c:pt idx="7">
                  <c:v>10</c:v>
                </c:pt>
                <c:pt idx="8">
                  <c:v>47</c:v>
                </c:pt>
                <c:pt idx="9">
                  <c:v>79</c:v>
                </c:pt>
                <c:pt idx="10">
                  <c:v>59</c:v>
                </c:pt>
                <c:pt idx="11">
                  <c:v>124</c:v>
                </c:pt>
                <c:pt idx="12">
                  <c:v>63</c:v>
                </c:pt>
                <c:pt idx="1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8-495E-9864-1BBD98113C90}"/>
            </c:ext>
          </c:extLst>
        </c:ser>
        <c:ser>
          <c:idx val="0"/>
          <c:order val="5"/>
          <c:tx>
            <c:v>WPRO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'Region breakdown'!$A$2:$A$73</c:f>
              <c:numCache>
                <c:formatCode>d\-mmm\-yy</c:formatCode>
                <c:ptCount val="7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</c:numCache>
            </c:numRef>
          </c:cat>
          <c:val>
            <c:numRef>
              <c:f>'Region breakdown'!$F$2:$F$73</c:f>
              <c:numCache>
                <c:formatCode>General</c:formatCode>
                <c:ptCount val="72"/>
                <c:pt idx="0">
                  <c:v>712</c:v>
                </c:pt>
                <c:pt idx="1">
                  <c:v>668</c:v>
                </c:pt>
                <c:pt idx="2">
                  <c:v>612</c:v>
                </c:pt>
                <c:pt idx="3">
                  <c:v>611</c:v>
                </c:pt>
                <c:pt idx="4">
                  <c:v>586</c:v>
                </c:pt>
                <c:pt idx="5">
                  <c:v>597</c:v>
                </c:pt>
                <c:pt idx="6">
                  <c:v>592</c:v>
                </c:pt>
                <c:pt idx="7">
                  <c:v>577</c:v>
                </c:pt>
                <c:pt idx="8">
                  <c:v>584</c:v>
                </c:pt>
                <c:pt idx="9">
                  <c:v>593</c:v>
                </c:pt>
                <c:pt idx="10">
                  <c:v>497</c:v>
                </c:pt>
                <c:pt idx="11">
                  <c:v>289</c:v>
                </c:pt>
                <c:pt idx="12">
                  <c:v>312</c:v>
                </c:pt>
                <c:pt idx="13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A8-495E-9864-1BBD98113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891704"/>
        <c:axId val="708890720"/>
      </c:barChart>
      <c:dateAx>
        <c:axId val="708891704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890720"/>
        <c:crosses val="autoZero"/>
        <c:auto val="1"/>
        <c:lblOffset val="100"/>
        <c:baseTimeUnit val="days"/>
      </c:dateAx>
      <c:valAx>
        <c:axId val="7088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New daily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89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602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436612E3-ABE0-4A74-A6BC-B769D0235A3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602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A3AA4832-E4E9-4327-A3B5-ED0DEDFA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4832-E4E9-4327-A3B5-ED0DEDFA3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435" y="944956"/>
            <a:ext cx="1051112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0097" y="4199635"/>
            <a:ext cx="1073180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3056A-750B-4C4D-A0B5-B87F1D3D4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24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245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16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272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480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306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407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9579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561EBD-0A0E-4F39-B621-25E2BB37B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22362-C032-47B6-AB13-DCCDA758A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90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04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CAB8-6157-464D-9920-A0C7B2359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7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30D44-D89A-4956-8AFC-5F907BE0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5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917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4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78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08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A19DB-9E03-4222-A17B-4DF6518C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72200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8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2B607-8128-4FC0-BE93-5BE29EC81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32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BFE6D0-4279-4479-8788-71A71EBB9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3316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1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CC4E3-3332-4F02-B2A8-556EE896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607" y="6477000"/>
            <a:ext cx="123567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5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20/03/2020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32F1C2-B204-4E0E-B24C-34813AE55E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3600"/>
            <a:ext cx="1792521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20/03/2020</a:t>
            </a:r>
            <a:endParaRPr lang="en-GB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391E77-D75E-430F-BEC8-1061F8D8C6D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484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who.org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685d0ace521648f8a5beeeee1b9125c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tmp"/><Relationship Id="rId5" Type="http://schemas.openxmlformats.org/officeDocument/2006/relationships/hyperlink" Target="http://unwfp.maps.arcgis.com/apps/opsdashboard/index.html#/db5b5df309ac4f10bfd36145a6f8880e" TargetMode="External"/><Relationship Id="rId4" Type="http://schemas.openxmlformats.org/officeDocument/2006/relationships/hyperlink" Target="https://www.who.int/emergencies/diseases/novel-coronavirus-2019/situation-repor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bitstream/handle/10665/331492/WHO-2019-nCoV-HCF_operations-2020.1-eng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-detail/home-care-for-patients-with-suspected-novel-coronavirus-(ncov)-infection-presenting-with-mild-symptoms-and-management-of-contacts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www.who.int/publications-detail/global-surveillance-for-human-infection-with-novel-coronavirus-(2019-ncov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130"/>
            <a:ext cx="12236771" cy="6882384"/>
            <a:chOff x="0" y="-24130"/>
            <a:chExt cx="12236771" cy="6882384"/>
          </a:xfrm>
        </p:grpSpPr>
        <p:sp>
          <p:nvSpPr>
            <p:cNvPr id="3" name="object 3"/>
            <p:cNvSpPr/>
            <p:nvPr/>
          </p:nvSpPr>
          <p:spPr>
            <a:xfrm>
              <a:off x="4327241" y="0"/>
              <a:ext cx="7673340" cy="6809740"/>
            </a:xfrm>
            <a:custGeom>
              <a:avLst/>
              <a:gdLst/>
              <a:ahLst/>
              <a:cxnLst/>
              <a:rect l="l" t="t" r="r" b="b"/>
              <a:pathLst>
                <a:path w="7673340" h="6809740">
                  <a:moveTo>
                    <a:pt x="7673340" y="0"/>
                  </a:moveTo>
                  <a:lnTo>
                    <a:pt x="5703316" y="2667"/>
                  </a:lnTo>
                  <a:lnTo>
                    <a:pt x="0" y="2675890"/>
                  </a:lnTo>
                  <a:lnTo>
                    <a:pt x="1766189" y="6809232"/>
                  </a:lnTo>
                  <a:lnTo>
                    <a:pt x="767334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091051" y="2632836"/>
              <a:ext cx="2268855" cy="4225290"/>
            </a:xfrm>
            <a:custGeom>
              <a:avLst/>
              <a:gdLst/>
              <a:ahLst/>
              <a:cxnLst/>
              <a:rect l="l" t="t" r="r" b="b"/>
              <a:pathLst>
                <a:path w="2268854" h="4225290">
                  <a:moveTo>
                    <a:pt x="540893" y="0"/>
                  </a:moveTo>
                  <a:lnTo>
                    <a:pt x="0" y="249682"/>
                  </a:lnTo>
                  <a:lnTo>
                    <a:pt x="1644868" y="4225161"/>
                  </a:lnTo>
                  <a:lnTo>
                    <a:pt x="1926801" y="4225161"/>
                  </a:lnTo>
                  <a:lnTo>
                    <a:pt x="2268728" y="421220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1892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6972"/>
              <a:ext cx="9272270" cy="4413885"/>
            </a:xfrm>
            <a:custGeom>
              <a:avLst/>
              <a:gdLst/>
              <a:ahLst/>
              <a:cxnLst/>
              <a:rect l="l" t="t" r="r" b="b"/>
              <a:pathLst>
                <a:path w="9272270" h="4413885">
                  <a:moveTo>
                    <a:pt x="9272016" y="0"/>
                  </a:moveTo>
                  <a:lnTo>
                    <a:pt x="0" y="0"/>
                  </a:lnTo>
                  <a:lnTo>
                    <a:pt x="0" y="4413504"/>
                  </a:lnTo>
                  <a:lnTo>
                    <a:pt x="9272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912364"/>
              <a:ext cx="5758180" cy="3945890"/>
            </a:xfrm>
            <a:custGeom>
              <a:avLst/>
              <a:gdLst/>
              <a:ahLst/>
              <a:cxnLst/>
              <a:rect l="l" t="t" r="r" b="b"/>
              <a:pathLst>
                <a:path w="5758180" h="3945890">
                  <a:moveTo>
                    <a:pt x="4098163" y="0"/>
                  </a:moveTo>
                  <a:lnTo>
                    <a:pt x="16934" y="1896618"/>
                  </a:lnTo>
                  <a:lnTo>
                    <a:pt x="0" y="3945635"/>
                  </a:lnTo>
                  <a:lnTo>
                    <a:pt x="5757672" y="3945635"/>
                  </a:lnTo>
                  <a:lnTo>
                    <a:pt x="4098163" y="0"/>
                  </a:lnTo>
                  <a:close/>
                </a:path>
              </a:pathLst>
            </a:custGeom>
            <a:solidFill>
              <a:srgbClr val="1B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364470" cy="4956175"/>
            </a:xfrm>
            <a:custGeom>
              <a:avLst/>
              <a:gdLst/>
              <a:ahLst/>
              <a:cxnLst/>
              <a:rect l="l" t="t" r="r" b="b"/>
              <a:pathLst>
                <a:path w="10364470" h="4956175">
                  <a:moveTo>
                    <a:pt x="10364279" y="0"/>
                  </a:moveTo>
                  <a:lnTo>
                    <a:pt x="9342687" y="0"/>
                  </a:lnTo>
                  <a:lnTo>
                    <a:pt x="0" y="4367965"/>
                  </a:lnTo>
                  <a:lnTo>
                    <a:pt x="0" y="4685350"/>
                  </a:lnTo>
                  <a:lnTo>
                    <a:pt x="14138" y="4956048"/>
                  </a:lnTo>
                  <a:lnTo>
                    <a:pt x="1036427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372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6066662" y="0"/>
                  </a:moveTo>
                  <a:lnTo>
                    <a:pt x="0" y="6857998"/>
                  </a:lnTo>
                  <a:lnTo>
                    <a:pt x="6039201" y="6857998"/>
                  </a:lnTo>
                  <a:lnTo>
                    <a:pt x="6066662" y="0"/>
                  </a:lnTo>
                  <a:close/>
                </a:path>
              </a:pathLst>
            </a:custGeom>
            <a:solidFill>
              <a:srgbClr val="004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381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0" y="6857998"/>
                  </a:moveTo>
                  <a:lnTo>
                    <a:pt x="6066662" y="0"/>
                  </a:lnTo>
                  <a:lnTo>
                    <a:pt x="6039201" y="6857998"/>
                  </a:lnTo>
                </a:path>
              </a:pathLst>
            </a:custGeom>
            <a:ln w="12192">
              <a:solidFill>
                <a:srgbClr val="0066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3121" y="-24130"/>
              <a:ext cx="6343650" cy="6858000"/>
            </a:xfrm>
            <a:custGeom>
              <a:avLst/>
              <a:gdLst/>
              <a:ahLst/>
              <a:cxnLst/>
              <a:rect l="l" t="t" r="r" b="b"/>
              <a:pathLst>
                <a:path w="6343650" h="6858000">
                  <a:moveTo>
                    <a:pt x="6057211" y="0"/>
                  </a:moveTo>
                  <a:lnTo>
                    <a:pt x="5962691" y="0"/>
                  </a:lnTo>
                  <a:lnTo>
                    <a:pt x="1313143" y="5346958"/>
                  </a:lnTo>
                  <a:lnTo>
                    <a:pt x="0" y="6853538"/>
                  </a:lnTo>
                  <a:lnTo>
                    <a:pt x="84610" y="6857997"/>
                  </a:lnTo>
                  <a:lnTo>
                    <a:pt x="520840" y="6857997"/>
                  </a:lnTo>
                  <a:lnTo>
                    <a:pt x="1001189" y="6310371"/>
                  </a:lnTo>
                  <a:lnTo>
                    <a:pt x="1564503" y="5656876"/>
                  </a:lnTo>
                  <a:lnTo>
                    <a:pt x="1828722" y="5346878"/>
                  </a:lnTo>
                  <a:lnTo>
                    <a:pt x="4785661" y="1822869"/>
                  </a:lnTo>
                  <a:lnTo>
                    <a:pt x="5445921" y="1047767"/>
                  </a:lnTo>
                  <a:lnTo>
                    <a:pt x="5943589" y="472751"/>
                  </a:lnTo>
                  <a:lnTo>
                    <a:pt x="6343650" y="17652"/>
                  </a:lnTo>
                  <a:lnTo>
                    <a:pt x="6287331" y="13390"/>
                  </a:lnTo>
                  <a:lnTo>
                    <a:pt x="6057211" y="0"/>
                  </a:lnTo>
                  <a:close/>
                </a:path>
              </a:pathLst>
            </a:custGeom>
            <a:solidFill>
              <a:srgbClr val="006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528" y="449580"/>
              <a:ext cx="5289804" cy="1019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FC9096F2-25F2-4513-96A6-D6C0A9710716}"/>
              </a:ext>
            </a:extLst>
          </p:cNvPr>
          <p:cNvSpPr txBox="1">
            <a:spLocks/>
          </p:cNvSpPr>
          <p:nvPr/>
        </p:nvSpPr>
        <p:spPr>
          <a:xfrm>
            <a:off x="174146" y="4888069"/>
            <a:ext cx="7815619" cy="166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Coronavirus disease (COVID-19) </a:t>
            </a:r>
          </a:p>
          <a:p>
            <a:pPr marL="0" indent="0">
              <a:buNone/>
            </a:pPr>
            <a:r>
              <a:rPr lang="en-US" sz="2400" b="1" dirty="0"/>
              <a:t>2019 - 2020</a:t>
            </a:r>
          </a:p>
          <a:p>
            <a:pPr marL="0" indent="0">
              <a:buNone/>
            </a:pPr>
            <a:r>
              <a:rPr lang="en-US" sz="2400" b="1" dirty="0"/>
              <a:t>Update #18    20.03.2020</a:t>
            </a:r>
          </a:p>
          <a:p>
            <a:pPr marL="0" indent="0">
              <a:buNone/>
            </a:pP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76D382-E6BC-4F9F-89D4-7F4D13C720A3}"/>
              </a:ext>
            </a:extLst>
          </p:cNvPr>
          <p:cNvSpPr txBox="1">
            <a:spLocks/>
          </p:cNvSpPr>
          <p:nvPr/>
        </p:nvSpPr>
        <p:spPr>
          <a:xfrm>
            <a:off x="4800245" y="2380036"/>
            <a:ext cx="7711998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WHO Information Network for Epidemics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2837917-435D-4D43-931A-65FA53D234C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18466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>
                <a:solidFill>
                  <a:schemeClr val="bg1"/>
                </a:solidFill>
              </a:rPr>
              <a:t>20/03/2020</a:t>
            </a:r>
            <a:endParaRPr lang="en-US" spc="-9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9FC33C-F188-4AE8-9DCC-D0AB5AA6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21" y="4394014"/>
            <a:ext cx="5261370" cy="1610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5D43-1AAD-4F07-8997-3EE47074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</p:spPr>
        <p:txBody>
          <a:bodyPr/>
          <a:lstStyle/>
          <a:p>
            <a:r>
              <a:rPr lang="en-US" dirty="0"/>
              <a:t>Considerations for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4A176-DD57-4DEC-822E-761CB8AE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46300"/>
            <a:ext cx="10625138" cy="56762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/>
              <a:t>Anticipate many patients with respiratory illness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Make sure everyone knows where to access COVID advice, testing and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Coordinate with public health unit/district medical officer, emergency services, clinics, seniors and community care services,  </a:t>
            </a:r>
          </a:p>
          <a:p>
            <a:pPr marL="342900" indent="-342900">
              <a:buAutoNum type="arabicPeriod"/>
            </a:pPr>
            <a:r>
              <a:rPr lang="en-US" sz="1600" dirty="0"/>
              <a:t>Organize consultations and community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Book appointments further apart and book potentially infected patients at the end of the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Disallow accompanying persons to appointments (spouse, family) and remove half the chairs from waiting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Long-term care - limit multiple facility or cross-practice visits to avoid infecting the elderly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On rounds, see higher risk/respiratory/feverish patients last, and wear full PPE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Create referral COVID unit in a single hospital in network, rather than wards in several hospitals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/>
              <a:t>Train yourself and educate your community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Access courses at </a:t>
            </a:r>
            <a:r>
              <a:rPr lang="en-US" sz="1200" dirty="0">
                <a:hlinkClick r:id="rId2"/>
              </a:rPr>
              <a:t>https://openwho.org/</a:t>
            </a:r>
            <a:r>
              <a:rPr lang="en-US" sz="1200" dirty="0"/>
              <a:t> and guidance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Connect with your Ministry of Health, national or local public health unit for information </a:t>
            </a:r>
          </a:p>
          <a:p>
            <a:pPr marL="342900" indent="-342900">
              <a:buAutoNum type="arabicPeriod"/>
            </a:pPr>
            <a:r>
              <a:rPr lang="en-US" sz="1600" dirty="0"/>
              <a:t>Protect yourself and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Triage, advise by phone or video (telemedicine)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Allow receptionists to wear masks or put up a plexiglass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Confirm prescription renewals by phone or other means, or ask pharmacists to extend for routine medicines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your practice requires N95 fit testing, don’t delay, get your fit-test done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9FC9B-8B35-4E1E-A037-5B867708158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E16F86-89AB-49FA-B48D-773769B0D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F636-E8A2-4DB2-B244-19882BE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77" y="1066800"/>
            <a:ext cx="3018968" cy="1263134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Current Situation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7BF3-4243-4269-8D10-CD341EFB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4890F7-48B4-4868-B983-7C471DDD4C0B}"/>
              </a:ext>
            </a:extLst>
          </p:cNvPr>
          <p:cNvCxnSpPr>
            <a:cxnSpLocks/>
          </p:cNvCxnSpPr>
          <p:nvPr/>
        </p:nvCxnSpPr>
        <p:spPr>
          <a:xfrm>
            <a:off x="502920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DF77DB-DDDC-450D-A6E6-6E2A8ED7E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9774" y="864546"/>
            <a:ext cx="6019795" cy="568865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b="1" dirty="0">
                <a:solidFill>
                  <a:srgbClr val="0070C0"/>
                </a:solidFill>
                <a:latin typeface="Segoe Condensed" panose="020B0606040200020203" pitchFamily="34" charset="0"/>
              </a:rPr>
              <a:t>Updates available from the following sources:</a:t>
            </a:r>
          </a:p>
          <a:p>
            <a:pPr marL="342900" indent="-342900" fontAlgn="base"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WHO situation dashboard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  <a:hlinkClick r:id="rId3"/>
              </a:rPr>
              <a:t>https://experience.arcgis.com/experience/685d0ace521648f8a5beeeee1b9125cd</a:t>
            </a: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2. WHO Situation Reports 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  <a:hlinkClick r:id="rId4"/>
              </a:rPr>
              <a:t>https://www.who.int/emergencies/diseases/novel-coronavirus-2019/situation-reports</a:t>
            </a: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3. UNWFP World Travel Restrictions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  <a:hlinkClick r:id="rId5"/>
              </a:rPr>
              <a:t>http://unwfp.maps.arcgis.com/apps/opsdashboard/index.html#/db5b5df309ac4f10bfd36145a6f8880e</a:t>
            </a:r>
            <a:r>
              <a:rPr lang="en-US" sz="1800" dirty="0">
                <a:solidFill>
                  <a:schemeClr val="tx2"/>
                </a:solidFill>
                <a:latin typeface="Segoe Condensed" panose="020B0606040200020203" pitchFamily="34" charset="0"/>
              </a:rPr>
              <a:t> </a:t>
            </a:r>
          </a:p>
          <a:p>
            <a:pPr lvl="2" fontAlgn="base"/>
            <a:endParaRPr lang="en-US" sz="1800" dirty="0">
              <a:solidFill>
                <a:schemeClr val="tx2"/>
              </a:solidFill>
              <a:latin typeface="Segoe Condensed" panose="020B0606040200020203" pitchFamily="34" charset="0"/>
            </a:endParaRPr>
          </a:p>
          <a:p>
            <a:pPr marL="0" indent="0" fontAlgn="base">
              <a:buNone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rgbClr val="000000"/>
                </a:solidFill>
                <a:latin typeface="Segoe Condensed" panose="020B0606040200020203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BC773-F694-45FC-8C1B-B708303B476D}"/>
              </a:ext>
            </a:extLst>
          </p:cNvPr>
          <p:cNvSpPr txBox="1"/>
          <p:nvPr/>
        </p:nvSpPr>
        <p:spPr>
          <a:xfrm>
            <a:off x="1646748" y="5334000"/>
            <a:ext cx="3124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rgbClr val="383838"/>
                </a:solidFill>
              </a:rPr>
              <a:t>Source: WHO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71702E6-3E85-406B-ACA1-2A6877961B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7" y="2133600"/>
            <a:ext cx="45368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791BC-C76E-4982-A8B5-32A4CB0E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81EFE2-CAE3-439C-80A8-FE0BB3C4F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553211"/>
              </p:ext>
            </p:extLst>
          </p:nvPr>
        </p:nvGraphicFramePr>
        <p:xfrm>
          <a:off x="252412" y="454818"/>
          <a:ext cx="11687175" cy="594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11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7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Image result for COVID overcrowded hospitals">
            <a:extLst>
              <a:ext uri="{FF2B5EF4-FFF2-40B4-BE49-F238E27FC236}">
                <a16:creationId xmlns:a16="http://schemas.microsoft.com/office/drawing/2014/main" id="{59B80102-28A6-4762-B0FB-A15E008E0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E2F99-0782-4664-85CF-CD17009B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74320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>
                <a:solidFill>
                  <a:srgbClr val="FFFFFF"/>
                </a:solidFill>
              </a:rPr>
              <a:t>Prepare</a:t>
            </a:r>
            <a:r>
              <a:rPr lang="en-US" sz="3800" dirty="0">
                <a:solidFill>
                  <a:srgbClr val="FFFFFF"/>
                </a:solidFill>
              </a:rPr>
              <a:t> the health system to face a significant increase in demand for care</a:t>
            </a: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E2C4C-DB59-41FB-BAEF-71233955A87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20/03/2020</a:t>
            </a:r>
          </a:p>
        </p:txBody>
      </p:sp>
    </p:spTree>
    <p:extLst>
      <p:ext uri="{BB962C8B-B14F-4D97-AF65-F5344CB8AC3E}">
        <p14:creationId xmlns:p14="http://schemas.microsoft.com/office/powerpoint/2010/main" val="237348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B030-99F9-41CB-8B63-171226BB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profile of COVID-19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0E074-86D9-491C-B397-FC351F7908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DDB2AB-BBF0-41C3-A125-EC9C75952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048D5-9236-42FC-8FF2-677255295F6C}"/>
              </a:ext>
            </a:extLst>
          </p:cNvPr>
          <p:cNvSpPr/>
          <p:nvPr/>
        </p:nvSpPr>
        <p:spPr>
          <a:xfrm>
            <a:off x="610920" y="3721759"/>
            <a:ext cx="3505200" cy="66600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1B785-B7AD-4558-A273-F5C9330A9E53}"/>
              </a:ext>
            </a:extLst>
          </p:cNvPr>
          <p:cNvSpPr/>
          <p:nvPr/>
        </p:nvSpPr>
        <p:spPr>
          <a:xfrm>
            <a:off x="610920" y="3104447"/>
            <a:ext cx="3505200" cy="609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5DA9A9-F297-4B39-A169-57AB5379F2FE}"/>
              </a:ext>
            </a:extLst>
          </p:cNvPr>
          <p:cNvSpPr/>
          <p:nvPr/>
        </p:nvSpPr>
        <p:spPr>
          <a:xfrm>
            <a:off x="610920" y="2502874"/>
            <a:ext cx="3496114" cy="601211"/>
          </a:xfrm>
          <a:custGeom>
            <a:avLst/>
            <a:gdLst>
              <a:gd name="connsiteX0" fmla="*/ 0 w 3200400"/>
              <a:gd name="connsiteY0" fmla="*/ 0 h 533400"/>
              <a:gd name="connsiteX1" fmla="*/ 3200400 w 3200400"/>
              <a:gd name="connsiteY1" fmla="*/ 0 h 533400"/>
              <a:gd name="connsiteX2" fmla="*/ 3200400 w 3200400"/>
              <a:gd name="connsiteY2" fmla="*/ 533400 h 533400"/>
              <a:gd name="connsiteX3" fmla="*/ 0 w 3200400"/>
              <a:gd name="connsiteY3" fmla="*/ 533400 h 533400"/>
              <a:gd name="connsiteX4" fmla="*/ 0 w 3200400"/>
              <a:gd name="connsiteY4" fmla="*/ 0 h 533400"/>
              <a:gd name="connsiteX0" fmla="*/ 394283 w 3594683"/>
              <a:gd name="connsiteY0" fmla="*/ 0 h 533400"/>
              <a:gd name="connsiteX1" fmla="*/ 3594683 w 3594683"/>
              <a:gd name="connsiteY1" fmla="*/ 0 h 533400"/>
              <a:gd name="connsiteX2" fmla="*/ 3594683 w 3594683"/>
              <a:gd name="connsiteY2" fmla="*/ 533400 h 533400"/>
              <a:gd name="connsiteX3" fmla="*/ 0 w 3594683"/>
              <a:gd name="connsiteY3" fmla="*/ 516622 h 533400"/>
              <a:gd name="connsiteX4" fmla="*/ 394283 w 3594683"/>
              <a:gd name="connsiteY4" fmla="*/ 0 h 533400"/>
              <a:gd name="connsiteX0" fmla="*/ 394283 w 3955410"/>
              <a:gd name="connsiteY0" fmla="*/ 0 h 533400"/>
              <a:gd name="connsiteX1" fmla="*/ 3594683 w 3955410"/>
              <a:gd name="connsiteY1" fmla="*/ 0 h 533400"/>
              <a:gd name="connsiteX2" fmla="*/ 3955410 w 3955410"/>
              <a:gd name="connsiteY2" fmla="*/ 533400 h 533400"/>
              <a:gd name="connsiteX3" fmla="*/ 0 w 3955410"/>
              <a:gd name="connsiteY3" fmla="*/ 516622 h 533400"/>
              <a:gd name="connsiteX4" fmla="*/ 394283 w 3955410"/>
              <a:gd name="connsiteY4" fmla="*/ 0 h 533400"/>
              <a:gd name="connsiteX0" fmla="*/ 755009 w 3955410"/>
              <a:gd name="connsiteY0" fmla="*/ 7340 h 533400"/>
              <a:gd name="connsiteX1" fmla="*/ 3594683 w 3955410"/>
              <a:gd name="connsiteY1" fmla="*/ 0 h 533400"/>
              <a:gd name="connsiteX2" fmla="*/ 3955410 w 3955410"/>
              <a:gd name="connsiteY2" fmla="*/ 533400 h 533400"/>
              <a:gd name="connsiteX3" fmla="*/ 0 w 3955410"/>
              <a:gd name="connsiteY3" fmla="*/ 516622 h 533400"/>
              <a:gd name="connsiteX4" fmla="*/ 755009 w 3955410"/>
              <a:gd name="connsiteY4" fmla="*/ 7340 h 533400"/>
              <a:gd name="connsiteX0" fmla="*/ 755009 w 3955410"/>
              <a:gd name="connsiteY0" fmla="*/ 0 h 526060"/>
              <a:gd name="connsiteX1" fmla="*/ 3175234 w 3955410"/>
              <a:gd name="connsiteY1" fmla="*/ 7341 h 526060"/>
              <a:gd name="connsiteX2" fmla="*/ 3955410 w 3955410"/>
              <a:gd name="connsiteY2" fmla="*/ 526060 h 526060"/>
              <a:gd name="connsiteX3" fmla="*/ 0 w 3955410"/>
              <a:gd name="connsiteY3" fmla="*/ 509282 h 526060"/>
              <a:gd name="connsiteX4" fmla="*/ 755009 w 3955410"/>
              <a:gd name="connsiteY4" fmla="*/ 0 h 526060"/>
              <a:gd name="connsiteX0" fmla="*/ 931178 w 3955410"/>
              <a:gd name="connsiteY0" fmla="*/ 0 h 526060"/>
              <a:gd name="connsiteX1" fmla="*/ 3175234 w 3955410"/>
              <a:gd name="connsiteY1" fmla="*/ 7341 h 526060"/>
              <a:gd name="connsiteX2" fmla="*/ 3955410 w 3955410"/>
              <a:gd name="connsiteY2" fmla="*/ 526060 h 526060"/>
              <a:gd name="connsiteX3" fmla="*/ 0 w 3955410"/>
              <a:gd name="connsiteY3" fmla="*/ 509282 h 526060"/>
              <a:gd name="connsiteX4" fmla="*/ 931178 w 3955410"/>
              <a:gd name="connsiteY4" fmla="*/ 0 h 526060"/>
              <a:gd name="connsiteX0" fmla="*/ 931178 w 3955410"/>
              <a:gd name="connsiteY0" fmla="*/ 0 h 526060"/>
              <a:gd name="connsiteX1" fmla="*/ 3133289 w 3955410"/>
              <a:gd name="connsiteY1" fmla="*/ 1 h 526060"/>
              <a:gd name="connsiteX2" fmla="*/ 3955410 w 3955410"/>
              <a:gd name="connsiteY2" fmla="*/ 526060 h 526060"/>
              <a:gd name="connsiteX3" fmla="*/ 0 w 3955410"/>
              <a:gd name="connsiteY3" fmla="*/ 509282 h 526060"/>
              <a:gd name="connsiteX4" fmla="*/ 931178 w 3955410"/>
              <a:gd name="connsiteY4" fmla="*/ 0 h 52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5410" h="526060">
                <a:moveTo>
                  <a:pt x="931178" y="0"/>
                </a:moveTo>
                <a:lnTo>
                  <a:pt x="3133289" y="1"/>
                </a:lnTo>
                <a:lnTo>
                  <a:pt x="3955410" y="526060"/>
                </a:lnTo>
                <a:lnTo>
                  <a:pt x="0" y="509282"/>
                </a:lnTo>
                <a:lnTo>
                  <a:pt x="931178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C95AAEB-F598-44DD-8C52-E0C772B9F046}"/>
              </a:ext>
            </a:extLst>
          </p:cNvPr>
          <p:cNvSpPr/>
          <p:nvPr/>
        </p:nvSpPr>
        <p:spPr>
          <a:xfrm>
            <a:off x="1399081" y="1871967"/>
            <a:ext cx="1919792" cy="632612"/>
          </a:xfrm>
          <a:custGeom>
            <a:avLst/>
            <a:gdLst>
              <a:gd name="connsiteX0" fmla="*/ 0 w 2209800"/>
              <a:gd name="connsiteY0" fmla="*/ 351289 h 351289"/>
              <a:gd name="connsiteX1" fmla="*/ 1129473 w 2209800"/>
              <a:gd name="connsiteY1" fmla="*/ 0 h 351289"/>
              <a:gd name="connsiteX2" fmla="*/ 2209800 w 2209800"/>
              <a:gd name="connsiteY2" fmla="*/ 351289 h 351289"/>
              <a:gd name="connsiteX3" fmla="*/ 0 w 2209800"/>
              <a:gd name="connsiteY3" fmla="*/ 351289 h 351289"/>
              <a:gd name="connsiteX0" fmla="*/ 0 w 2209800"/>
              <a:gd name="connsiteY0" fmla="*/ 602958 h 602958"/>
              <a:gd name="connsiteX1" fmla="*/ 1129473 w 2209800"/>
              <a:gd name="connsiteY1" fmla="*/ 0 h 602958"/>
              <a:gd name="connsiteX2" fmla="*/ 2209800 w 2209800"/>
              <a:gd name="connsiteY2" fmla="*/ 602958 h 602958"/>
              <a:gd name="connsiteX3" fmla="*/ 0 w 2209800"/>
              <a:gd name="connsiteY3" fmla="*/ 602958 h 602958"/>
              <a:gd name="connsiteX0" fmla="*/ 0 w 2209800"/>
              <a:gd name="connsiteY0" fmla="*/ 602958 h 602958"/>
              <a:gd name="connsiteX1" fmla="*/ 1129473 w 2209800"/>
              <a:gd name="connsiteY1" fmla="*/ 0 h 602958"/>
              <a:gd name="connsiteX2" fmla="*/ 2209800 w 2209800"/>
              <a:gd name="connsiteY2" fmla="*/ 594962 h 602958"/>
              <a:gd name="connsiteX3" fmla="*/ 0 w 2209800"/>
              <a:gd name="connsiteY3" fmla="*/ 602958 h 602958"/>
              <a:gd name="connsiteX0" fmla="*/ 0 w 2172480"/>
              <a:gd name="connsiteY0" fmla="*/ 602958 h 602958"/>
              <a:gd name="connsiteX1" fmla="*/ 1129473 w 2172480"/>
              <a:gd name="connsiteY1" fmla="*/ 0 h 602958"/>
              <a:gd name="connsiteX2" fmla="*/ 2172480 w 2172480"/>
              <a:gd name="connsiteY2" fmla="*/ 594962 h 602958"/>
              <a:gd name="connsiteX3" fmla="*/ 0 w 2172480"/>
              <a:gd name="connsiteY3" fmla="*/ 602958 h 602958"/>
              <a:gd name="connsiteX0" fmla="*/ 0 w 2135160"/>
              <a:gd name="connsiteY0" fmla="*/ 602958 h 602958"/>
              <a:gd name="connsiteX1" fmla="*/ 1092153 w 2135160"/>
              <a:gd name="connsiteY1" fmla="*/ 0 h 602958"/>
              <a:gd name="connsiteX2" fmla="*/ 2135160 w 2135160"/>
              <a:gd name="connsiteY2" fmla="*/ 594962 h 602958"/>
              <a:gd name="connsiteX3" fmla="*/ 0 w 2135160"/>
              <a:gd name="connsiteY3" fmla="*/ 602958 h 6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160" h="602958">
                <a:moveTo>
                  <a:pt x="0" y="602958"/>
                </a:moveTo>
                <a:lnTo>
                  <a:pt x="1092153" y="0"/>
                </a:lnTo>
                <a:lnTo>
                  <a:pt x="2135160" y="594962"/>
                </a:lnTo>
                <a:lnTo>
                  <a:pt x="0" y="602958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29EB1-A079-4DC2-AC02-DFD4495232C3}"/>
              </a:ext>
            </a:extLst>
          </p:cNvPr>
          <p:cNvSpPr txBox="1"/>
          <p:nvPr/>
        </p:nvSpPr>
        <p:spPr>
          <a:xfrm>
            <a:off x="1399081" y="5156733"/>
            <a:ext cx="1029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data from populations with high prevalence of HIV, malnutrition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FE38C-A474-484A-8873-5F4724D13B1D}"/>
              </a:ext>
            </a:extLst>
          </p:cNvPr>
          <p:cNvSpPr txBox="1"/>
          <p:nvPr/>
        </p:nvSpPr>
        <p:spPr>
          <a:xfrm>
            <a:off x="1810546" y="383016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40% mild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434E1-E6FE-4E80-83AB-8FB66D874E79}"/>
              </a:ext>
            </a:extLst>
          </p:cNvPr>
          <p:cNvSpPr txBox="1"/>
          <p:nvPr/>
        </p:nvSpPr>
        <p:spPr>
          <a:xfrm>
            <a:off x="1641205" y="3164590"/>
            <a:ext cx="18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40% moderate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63E7E-5089-48A6-9292-62290C7CE35A}"/>
              </a:ext>
            </a:extLst>
          </p:cNvPr>
          <p:cNvSpPr txBox="1"/>
          <p:nvPr/>
        </p:nvSpPr>
        <p:spPr>
          <a:xfrm>
            <a:off x="1788874" y="264977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15% severe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C00CE-ED69-4AE2-920E-A6B59358256E}"/>
              </a:ext>
            </a:extLst>
          </p:cNvPr>
          <p:cNvSpPr txBox="1"/>
          <p:nvPr/>
        </p:nvSpPr>
        <p:spPr>
          <a:xfrm>
            <a:off x="1912489" y="213403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5% critical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BE0F29-2DFF-4819-98C7-09DADC6D1C22}"/>
              </a:ext>
            </a:extLst>
          </p:cNvPr>
          <p:cNvCxnSpPr/>
          <p:nvPr/>
        </p:nvCxnSpPr>
        <p:spPr>
          <a:xfrm>
            <a:off x="3486946" y="1974571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1CC626-FDB5-48CE-B71C-0A1ED4388067}"/>
              </a:ext>
            </a:extLst>
          </p:cNvPr>
          <p:cNvCxnSpPr/>
          <p:nvPr/>
        </p:nvCxnSpPr>
        <p:spPr>
          <a:xfrm>
            <a:off x="4262228" y="264977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992959-A3D2-4772-8FD2-C30F754807CF}"/>
              </a:ext>
            </a:extLst>
          </p:cNvPr>
          <p:cNvSpPr txBox="1"/>
          <p:nvPr/>
        </p:nvSpPr>
        <p:spPr>
          <a:xfrm>
            <a:off x="5486400" y="1605239"/>
            <a:ext cx="186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need mechanical ventilation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BB8CB0-A3F1-4FCD-A3B7-5F0BB8F78DAB}"/>
              </a:ext>
            </a:extLst>
          </p:cNvPr>
          <p:cNvSpPr txBox="1"/>
          <p:nvPr/>
        </p:nvSpPr>
        <p:spPr>
          <a:xfrm>
            <a:off x="5486400" y="2526509"/>
            <a:ext cx="186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need oxygen therapy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190D7E-EF94-4C8B-BC3C-4F6A2F4B35F1}"/>
              </a:ext>
            </a:extLst>
          </p:cNvPr>
          <p:cNvCxnSpPr/>
          <p:nvPr/>
        </p:nvCxnSpPr>
        <p:spPr>
          <a:xfrm>
            <a:off x="4643228" y="3409247"/>
            <a:ext cx="376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211AF8-B30E-4334-8546-7FA86E808030}"/>
              </a:ext>
            </a:extLst>
          </p:cNvPr>
          <p:cNvSpPr txBox="1"/>
          <p:nvPr/>
        </p:nvSpPr>
        <p:spPr>
          <a:xfrm>
            <a:off x="5486400" y="3260104"/>
            <a:ext cx="2214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Pneumonia (potential in patient care required)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8B10A6-1D79-4448-95D7-B88BAF7E9C11}"/>
              </a:ext>
            </a:extLst>
          </p:cNvPr>
          <p:cNvCxnSpPr/>
          <p:nvPr/>
        </p:nvCxnSpPr>
        <p:spPr>
          <a:xfrm>
            <a:off x="4643228" y="4168719"/>
            <a:ext cx="376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CEEE75-1AB2-4B57-BD3C-C546C45F590E}"/>
              </a:ext>
            </a:extLst>
          </p:cNvPr>
          <p:cNvSpPr txBox="1"/>
          <p:nvPr/>
        </p:nvSpPr>
        <p:spPr>
          <a:xfrm>
            <a:off x="5486400" y="4086572"/>
            <a:ext cx="186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require isolation </a:t>
            </a:r>
          </a:p>
        </p:txBody>
      </p:sp>
    </p:spTree>
    <p:extLst>
      <p:ext uri="{BB962C8B-B14F-4D97-AF65-F5344CB8AC3E}">
        <p14:creationId xmlns:p14="http://schemas.microsoft.com/office/powerpoint/2010/main" val="196294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110A-4C8C-4111-8B68-7FA758E7F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59824"/>
            <a:ext cx="10801350" cy="1809726"/>
          </a:xfrm>
        </p:spPr>
        <p:txBody>
          <a:bodyPr/>
          <a:lstStyle/>
          <a:p>
            <a:r>
              <a:rPr lang="en-US" sz="3200" dirty="0"/>
              <a:t>Operational considerations for case management of</a:t>
            </a:r>
            <a:br>
              <a:rPr lang="en-US" sz="3200" dirty="0"/>
            </a:br>
            <a:r>
              <a:rPr lang="en-US" sz="3200" dirty="0"/>
              <a:t>COVID-19 in health facility and community</a:t>
            </a:r>
            <a:br>
              <a:rPr lang="en-US" sz="3200" dirty="0"/>
            </a:br>
            <a:r>
              <a:rPr lang="en-US" sz="2000" dirty="0"/>
              <a:t>Published 19 March 2020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https://apps.who.int/iris/bitstream/handle/10665/331492/WHO-2019-nCoV-HCF_operations-2020.1-eng.pdf</a:t>
            </a:r>
            <a:r>
              <a:rPr lang="en-US" sz="2000" dirty="0"/>
              <a:t> 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8597-F747-4C87-893D-827E656D5B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2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B700-B9BC-4FF8-A3D4-EAB2601F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8268"/>
          </a:xfrm>
        </p:spPr>
        <p:txBody>
          <a:bodyPr/>
          <a:lstStyle/>
          <a:p>
            <a:r>
              <a:rPr lang="en-US" dirty="0"/>
              <a:t>Recommendations for the care of patients based on disease severity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43F10-907B-4189-909D-56DAF12737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CED496-C030-42AD-B837-118786BE5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20162"/>
              </p:ext>
            </p:extLst>
          </p:nvPr>
        </p:nvGraphicFramePr>
        <p:xfrm>
          <a:off x="1066800" y="2084038"/>
          <a:ext cx="104394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44">
                  <a:extLst>
                    <a:ext uri="{9D8B030D-6E8A-4147-A177-3AD203B41FA5}">
                      <a16:colId xmlns:a16="http://schemas.microsoft.com/office/drawing/2014/main" val="1809162876"/>
                    </a:ext>
                  </a:extLst>
                </a:gridCol>
                <a:gridCol w="6426756">
                  <a:extLst>
                    <a:ext uri="{9D8B030D-6E8A-4147-A177-3AD203B41FA5}">
                      <a16:colId xmlns:a16="http://schemas.microsoft.com/office/drawing/2014/main" val="2925597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Severity of disease, 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1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Mild</a:t>
                      </a:r>
                    </a:p>
                    <a:p>
                      <a:r>
                        <a:rPr lang="en-US" sz="1400" dirty="0"/>
                        <a:t>Moderate with no risk factors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/>
                        <a:t>Patient self-isolates and calls the COVID-19 information line/health to find out about testing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/>
                        <a:t>Patient is tested either in health or community facilities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/>
                        <a:t>Patient remains at home (see </a:t>
                      </a:r>
                      <a:r>
                        <a:rPr lang="en-US" sz="1400" dirty="0">
                          <a:hlinkClick r:id="rId2"/>
                        </a:rPr>
                        <a:t>guidance on home care for patients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Moderate, with risk factors</a:t>
                      </a:r>
                    </a:p>
                    <a:p>
                      <a:r>
                        <a:rPr lang="en-US" sz="1400" dirty="0"/>
                        <a:t>Severe</a:t>
                      </a:r>
                    </a:p>
                    <a:p>
                      <a:r>
                        <a:rPr lang="en-US" sz="1400" dirty="0"/>
                        <a:t>Critical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/>
                        <a:t>Patient self-isolates and call COVID-19 hotline/emergency services immediate transport to hospital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1400" dirty="0"/>
                        <a:t>Patient is isolated in hospital and receives inpatient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915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A3E4A9-9BB3-447B-8983-84AD3B7C7278}"/>
              </a:ext>
            </a:extLst>
          </p:cNvPr>
          <p:cNvSpPr txBox="1"/>
          <p:nvPr/>
        </p:nvSpPr>
        <p:spPr>
          <a:xfrm>
            <a:off x="2362200" y="6296184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Risk factors for severe disease: age over 60, hypertension, diabetes cardiovascular disease, chronic respiratory disease, immunocompromising conditions. </a:t>
            </a:r>
          </a:p>
        </p:txBody>
      </p:sp>
    </p:spTree>
    <p:extLst>
      <p:ext uri="{BB962C8B-B14F-4D97-AF65-F5344CB8AC3E}">
        <p14:creationId xmlns:p14="http://schemas.microsoft.com/office/powerpoint/2010/main" val="173950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&#10;&#10;Description automatically generated">
            <a:extLst>
              <a:ext uri="{FF2B5EF4-FFF2-40B4-BE49-F238E27FC236}">
                <a16:creationId xmlns:a16="http://schemas.microsoft.com/office/drawing/2014/main" id="{5F9056DE-1F1A-4292-8687-C2D1594C3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2"/>
          <a:stretch/>
        </p:blipFill>
        <p:spPr>
          <a:xfrm>
            <a:off x="-16778" y="0"/>
            <a:ext cx="12185730" cy="6858000"/>
          </a:xfrm>
          <a:prstGeom prst="rect">
            <a:avLst/>
          </a:prstGeom>
        </p:spPr>
      </p:pic>
      <p:sp>
        <p:nvSpPr>
          <p:cNvPr id="66" name="Date Placeholder 65">
            <a:extLst>
              <a:ext uri="{FF2B5EF4-FFF2-40B4-BE49-F238E27FC236}">
                <a16:creationId xmlns:a16="http://schemas.microsoft.com/office/drawing/2014/main" id="{4B065C04-A357-46ED-87DA-1F45D359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46B115E-D676-4861-AA0A-BCC87836E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41648"/>
              </p:ext>
            </p:extLst>
          </p:nvPr>
        </p:nvGraphicFramePr>
        <p:xfrm>
          <a:off x="694694" y="190857"/>
          <a:ext cx="10963906" cy="632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45">
                  <a:extLst>
                    <a:ext uri="{9D8B030D-6E8A-4147-A177-3AD203B41FA5}">
                      <a16:colId xmlns:a16="http://schemas.microsoft.com/office/drawing/2014/main" val="2730688962"/>
                    </a:ext>
                  </a:extLst>
                </a:gridCol>
                <a:gridCol w="3446740">
                  <a:extLst>
                    <a:ext uri="{9D8B030D-6E8A-4147-A177-3AD203B41FA5}">
                      <a16:colId xmlns:a16="http://schemas.microsoft.com/office/drawing/2014/main" val="1374052350"/>
                    </a:ext>
                  </a:extLst>
                </a:gridCol>
                <a:gridCol w="5809021">
                  <a:extLst>
                    <a:ext uri="{9D8B030D-6E8A-4147-A177-3AD203B41FA5}">
                      <a16:colId xmlns:a16="http://schemas.microsoft.com/office/drawing/2014/main" val="4078278675"/>
                    </a:ext>
                  </a:extLst>
                </a:gridCol>
              </a:tblGrid>
              <a:tr h="3845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Scenario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Health system priorities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Public health measures/ social distancing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95143"/>
                  </a:ext>
                </a:extLst>
              </a:tr>
              <a:tr h="1330227">
                <a:tc>
                  <a:txBody>
                    <a:bodyPr/>
                    <a:lstStyle/>
                    <a:p>
                      <a:r>
                        <a:rPr lang="en-US" sz="1200" b="1" dirty="0"/>
                        <a:t>1. No reported cases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 active case finding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Prepare all health facilities to screen and assess/triage (see following slides)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Prepare designated COVID facilities/wards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Set up a COVID hotline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Communicate, communicate, communicate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Quarantine and isolation of cases and contacts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Individual and family measures - clean hands and cough etiquette, protect the vulnerable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Voluntary physical distancing (&gt;1m), staying away from crowded places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Conduct risk assessment for large events/gatherings (large sporting events, festivals, conferences, faith-based events) and implement measures to reduce risks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Protection measures for special populations/ institutions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Adapt and implement stay-at-home measures for: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schools &amp; tele-study,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workplaces &amp; tele-working, flexible leave policies, staggered shifts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public spaces, restaurants, cultural events &amp; entertainment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places of worship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Adapt or cancel public and private events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Cordon sanitaire/movement restrictions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Cross-border travel measures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/>
                        <a:t>Protect food supply and access to care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/>
                        <a:t>Implement community resilience, mental health strategies 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/>
                        <a:t>Mitigate economic impact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37543"/>
                  </a:ext>
                </a:extLst>
              </a:tr>
              <a:tr h="1330227">
                <a:tc>
                  <a:txBody>
                    <a:bodyPr/>
                    <a:lstStyle/>
                    <a:p>
                      <a:r>
                        <a:rPr lang="en-US" sz="1200" b="1" dirty="0"/>
                        <a:t>2. Sporadic cases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Countries with one or more cases, imported or locally acquired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 testing and contact tracing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 and triage at all health facilities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Isolate and treat patients in designated facilities/wards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08109"/>
                  </a:ext>
                </a:extLst>
              </a:tr>
              <a:tr h="1399539">
                <a:tc>
                  <a:txBody>
                    <a:bodyPr/>
                    <a:lstStyle/>
                    <a:p>
                      <a:r>
                        <a:rPr lang="en-US" sz="1200" b="1" dirty="0"/>
                        <a:t>3. Clusters of cases</a:t>
                      </a:r>
                    </a:p>
                    <a:p>
                      <a:r>
                        <a:rPr lang="en-US" sz="1200" dirty="0"/>
                        <a:t>Countries experiencing cases clustered in time, geographic location or common exposure 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Screen, triage and treat as above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Expand designated treatment areas/hospitals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Manage mild/moderate/low risk cases in community settings or at home to avoid over-burdening the health system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33229"/>
                  </a:ext>
                </a:extLst>
              </a:tr>
              <a:tr h="1875931">
                <a:tc>
                  <a:txBody>
                    <a:bodyPr/>
                    <a:lstStyle/>
                    <a:p>
                      <a:r>
                        <a:rPr lang="en-US" sz="1200" b="1" dirty="0"/>
                        <a:t>4. Community transmission </a:t>
                      </a:r>
                    </a:p>
                    <a:p>
                      <a:r>
                        <a:rPr lang="en-US" sz="1200" dirty="0"/>
                        <a:t>Countries experiencing larger outbreaks of local transmission </a:t>
                      </a:r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 addition to the above, consider new or temporary structures for treating patients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Implement a “hub and spoke” referral strategy (next slide)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Continue testing as long as possible particularly if cases emerge in new areas.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capacity is limited, consider not testing mild/moderate patients who can self-isolate at home</a:t>
                      </a:r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E7E6E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93793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0437CE45-C8D3-4FA9-BC60-668075396790}"/>
              </a:ext>
            </a:extLst>
          </p:cNvPr>
          <p:cNvSpPr/>
          <p:nvPr/>
        </p:nvSpPr>
        <p:spPr>
          <a:xfrm>
            <a:off x="10462263" y="533400"/>
            <a:ext cx="1132844" cy="5410200"/>
          </a:xfrm>
          <a:custGeom>
            <a:avLst/>
            <a:gdLst>
              <a:gd name="connsiteX0" fmla="*/ 0 w 543357"/>
              <a:gd name="connsiteY0" fmla="*/ 4833722 h 5105400"/>
              <a:gd name="connsiteX1" fmla="*/ 135839 w 543357"/>
              <a:gd name="connsiteY1" fmla="*/ 4833722 h 5105400"/>
              <a:gd name="connsiteX2" fmla="*/ 135839 w 543357"/>
              <a:gd name="connsiteY2" fmla="*/ 0 h 5105400"/>
              <a:gd name="connsiteX3" fmla="*/ 407518 w 543357"/>
              <a:gd name="connsiteY3" fmla="*/ 0 h 5105400"/>
              <a:gd name="connsiteX4" fmla="*/ 407518 w 543357"/>
              <a:gd name="connsiteY4" fmla="*/ 4833722 h 5105400"/>
              <a:gd name="connsiteX5" fmla="*/ 543357 w 543357"/>
              <a:gd name="connsiteY5" fmla="*/ 4833722 h 5105400"/>
              <a:gd name="connsiteX6" fmla="*/ 271679 w 543357"/>
              <a:gd name="connsiteY6" fmla="*/ 5105400 h 5105400"/>
              <a:gd name="connsiteX7" fmla="*/ 0 w 543357"/>
              <a:gd name="connsiteY7" fmla="*/ 4833722 h 5105400"/>
              <a:gd name="connsiteX0" fmla="*/ 0 w 543357"/>
              <a:gd name="connsiteY0" fmla="*/ 4833722 h 5105400"/>
              <a:gd name="connsiteX1" fmla="*/ 135839 w 543357"/>
              <a:gd name="connsiteY1" fmla="*/ 4833722 h 5105400"/>
              <a:gd name="connsiteX2" fmla="*/ 202514 w 543357"/>
              <a:gd name="connsiteY2" fmla="*/ 0 h 5105400"/>
              <a:gd name="connsiteX3" fmla="*/ 407518 w 543357"/>
              <a:gd name="connsiteY3" fmla="*/ 0 h 5105400"/>
              <a:gd name="connsiteX4" fmla="*/ 407518 w 543357"/>
              <a:gd name="connsiteY4" fmla="*/ 4833722 h 5105400"/>
              <a:gd name="connsiteX5" fmla="*/ 543357 w 543357"/>
              <a:gd name="connsiteY5" fmla="*/ 4833722 h 5105400"/>
              <a:gd name="connsiteX6" fmla="*/ 271679 w 543357"/>
              <a:gd name="connsiteY6" fmla="*/ 5105400 h 5105400"/>
              <a:gd name="connsiteX7" fmla="*/ 0 w 543357"/>
              <a:gd name="connsiteY7" fmla="*/ 4833722 h 5105400"/>
              <a:gd name="connsiteX0" fmla="*/ 0 w 543357"/>
              <a:gd name="connsiteY0" fmla="*/ 4833722 h 5105400"/>
              <a:gd name="connsiteX1" fmla="*/ 135839 w 543357"/>
              <a:gd name="connsiteY1" fmla="*/ 4833722 h 5105400"/>
              <a:gd name="connsiteX2" fmla="*/ 202514 w 543357"/>
              <a:gd name="connsiteY2" fmla="*/ 0 h 5105400"/>
              <a:gd name="connsiteX3" fmla="*/ 302743 w 543357"/>
              <a:gd name="connsiteY3" fmla="*/ 0 h 5105400"/>
              <a:gd name="connsiteX4" fmla="*/ 407518 w 543357"/>
              <a:gd name="connsiteY4" fmla="*/ 4833722 h 5105400"/>
              <a:gd name="connsiteX5" fmla="*/ 543357 w 543357"/>
              <a:gd name="connsiteY5" fmla="*/ 4833722 h 5105400"/>
              <a:gd name="connsiteX6" fmla="*/ 271679 w 543357"/>
              <a:gd name="connsiteY6" fmla="*/ 5105400 h 5105400"/>
              <a:gd name="connsiteX7" fmla="*/ 0 w 543357"/>
              <a:gd name="connsiteY7" fmla="*/ 4833722 h 5105400"/>
              <a:gd name="connsiteX0" fmla="*/ 0 w 543357"/>
              <a:gd name="connsiteY0" fmla="*/ 4833722 h 5105400"/>
              <a:gd name="connsiteX1" fmla="*/ 135839 w 543357"/>
              <a:gd name="connsiteY1" fmla="*/ 4833722 h 5105400"/>
              <a:gd name="connsiteX2" fmla="*/ 240614 w 543357"/>
              <a:gd name="connsiteY2" fmla="*/ 0 h 5105400"/>
              <a:gd name="connsiteX3" fmla="*/ 302743 w 543357"/>
              <a:gd name="connsiteY3" fmla="*/ 0 h 5105400"/>
              <a:gd name="connsiteX4" fmla="*/ 407518 w 543357"/>
              <a:gd name="connsiteY4" fmla="*/ 4833722 h 5105400"/>
              <a:gd name="connsiteX5" fmla="*/ 543357 w 543357"/>
              <a:gd name="connsiteY5" fmla="*/ 4833722 h 5105400"/>
              <a:gd name="connsiteX6" fmla="*/ 271679 w 543357"/>
              <a:gd name="connsiteY6" fmla="*/ 5105400 h 5105400"/>
              <a:gd name="connsiteX7" fmla="*/ 0 w 543357"/>
              <a:gd name="connsiteY7" fmla="*/ 4833722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357" h="5105400">
                <a:moveTo>
                  <a:pt x="0" y="4833722"/>
                </a:moveTo>
                <a:lnTo>
                  <a:pt x="135839" y="4833722"/>
                </a:lnTo>
                <a:lnTo>
                  <a:pt x="240614" y="0"/>
                </a:lnTo>
                <a:lnTo>
                  <a:pt x="302743" y="0"/>
                </a:lnTo>
                <a:lnTo>
                  <a:pt x="407518" y="4833722"/>
                </a:lnTo>
                <a:lnTo>
                  <a:pt x="543357" y="4833722"/>
                </a:lnTo>
                <a:lnTo>
                  <a:pt x="271679" y="5105400"/>
                </a:lnTo>
                <a:lnTo>
                  <a:pt x="0" y="4833722"/>
                </a:lnTo>
                <a:close/>
              </a:path>
            </a:pathLst>
          </a:custGeom>
          <a:solidFill>
            <a:srgbClr val="005D8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465C-EF84-4686-AA74-B4E02989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2715"/>
          </a:xfrm>
        </p:spPr>
        <p:txBody>
          <a:bodyPr/>
          <a:lstStyle/>
          <a:p>
            <a:r>
              <a:rPr lang="en-US" sz="2400" b="1" dirty="0"/>
              <a:t>Screening for COVID-19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46610-E9B8-465C-901F-A391C3FBE7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766E4-3B23-4C5B-A017-0079B3C82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9F675-619D-43A2-825B-6CD9191804D6}"/>
              </a:ext>
            </a:extLst>
          </p:cNvPr>
          <p:cNvSpPr txBox="1"/>
          <p:nvPr/>
        </p:nvSpPr>
        <p:spPr>
          <a:xfrm>
            <a:off x="372560" y="1794632"/>
            <a:ext cx="1112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SCREEN FOR COVID-19 AT FIRST POINT OF ACCESS TO THE HEALTH SYSTEM USING WHO CASE DEFINITIONS* (fever, cough, dyspnea)</a:t>
            </a:r>
          </a:p>
        </p:txBody>
      </p:sp>
      <p:pic>
        <p:nvPicPr>
          <p:cNvPr id="12" name="Picture 11" descr="A picture containing text, object&#10;&#10;Description generated with high confidence">
            <a:extLst>
              <a:ext uri="{FF2B5EF4-FFF2-40B4-BE49-F238E27FC236}">
                <a16:creationId xmlns:a16="http://schemas.microsoft.com/office/drawing/2014/main" id="{03C42CD1-A5BB-478B-8A0D-A72DE8B2F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1" y="2288548"/>
            <a:ext cx="812806" cy="812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FF8B93-6095-4A26-A728-282A30355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67" y="2127123"/>
            <a:ext cx="962102" cy="962102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E5C1D551-CB39-4BF9-AAC5-26D940001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1" y="2144998"/>
            <a:ext cx="812806" cy="812806"/>
          </a:xfrm>
          <a:prstGeom prst="rect">
            <a:avLst/>
          </a:prstGeom>
        </p:spPr>
      </p:pic>
      <p:pic>
        <p:nvPicPr>
          <p:cNvPr id="1032" name="Picture 8" descr="Image result for pharmacy icon">
            <a:extLst>
              <a:ext uri="{FF2B5EF4-FFF2-40B4-BE49-F238E27FC236}">
                <a16:creationId xmlns:a16="http://schemas.microsoft.com/office/drawing/2014/main" id="{B3022BC5-EC2C-4EDA-85B8-B8E9A190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62" y="2198314"/>
            <a:ext cx="795890" cy="7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alth worker icon">
            <a:extLst>
              <a:ext uri="{FF2B5EF4-FFF2-40B4-BE49-F238E27FC236}">
                <a16:creationId xmlns:a16="http://schemas.microsoft.com/office/drawing/2014/main" id="{C327EF02-229B-46B6-89FD-D8AB5689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8" y="2083926"/>
            <a:ext cx="935593" cy="9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7421BF-C36D-4E83-9203-51922BDC6D1A}"/>
              </a:ext>
            </a:extLst>
          </p:cNvPr>
          <p:cNvSpPr txBox="1"/>
          <p:nvPr/>
        </p:nvSpPr>
        <p:spPr>
          <a:xfrm>
            <a:off x="2298282" y="3085842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Hospitals, clinics, health posts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56E67-E7FD-4701-9BF4-CA97C0AC47BF}"/>
              </a:ext>
            </a:extLst>
          </p:cNvPr>
          <p:cNvSpPr txBox="1"/>
          <p:nvPr/>
        </p:nvSpPr>
        <p:spPr>
          <a:xfrm>
            <a:off x="4021914" y="3071147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Ambulances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3197BB-9E5B-4253-88D5-488C4422B69E}"/>
              </a:ext>
            </a:extLst>
          </p:cNvPr>
          <p:cNvSpPr txBox="1"/>
          <p:nvPr/>
        </p:nvSpPr>
        <p:spPr>
          <a:xfrm>
            <a:off x="5060383" y="2967808"/>
            <a:ext cx="93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Phone/ telemedicine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20C7C8-3DEA-4F24-BB8B-1F3EFCF55967}"/>
              </a:ext>
            </a:extLst>
          </p:cNvPr>
          <p:cNvSpPr txBox="1"/>
          <p:nvPr/>
        </p:nvSpPr>
        <p:spPr>
          <a:xfrm>
            <a:off x="6191807" y="3041831"/>
            <a:ext cx="939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Pharmacies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753A1-1554-4F90-8C6F-BF83B4606848}"/>
              </a:ext>
            </a:extLst>
          </p:cNvPr>
          <p:cNvSpPr txBox="1"/>
          <p:nvPr/>
        </p:nvSpPr>
        <p:spPr>
          <a:xfrm>
            <a:off x="7398056" y="2948037"/>
            <a:ext cx="93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Community health workers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89BFE-A932-48A8-9B42-2D7970500C3E}"/>
              </a:ext>
            </a:extLst>
          </p:cNvPr>
          <p:cNvSpPr txBox="1"/>
          <p:nvPr/>
        </p:nvSpPr>
        <p:spPr>
          <a:xfrm>
            <a:off x="2438400" y="6477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*Find WHO case definitions </a:t>
            </a:r>
            <a:r>
              <a:rPr lang="en-US" dirty="0">
                <a:hlinkClick r:id="rId7"/>
              </a:rPr>
              <a:t>here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8580A4-776C-4415-AEC3-BBD4E94C3A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80" y="1089886"/>
            <a:ext cx="834668" cy="834668"/>
          </a:xfrm>
          <a:prstGeom prst="rect">
            <a:avLst/>
          </a:prstGeom>
        </p:spPr>
      </p:pic>
      <p:pic>
        <p:nvPicPr>
          <p:cNvPr id="30" name="Picture 2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332BCCD-CE0B-4993-BC32-9DA726B83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04" y="1073595"/>
            <a:ext cx="798991" cy="798991"/>
          </a:xfrm>
          <a:prstGeom prst="rect">
            <a:avLst/>
          </a:prstGeom>
        </p:spPr>
      </p:pic>
      <p:sp>
        <p:nvSpPr>
          <p:cNvPr id="31" name="Right Bracket 30">
            <a:extLst>
              <a:ext uri="{FF2B5EF4-FFF2-40B4-BE49-F238E27FC236}">
                <a16:creationId xmlns:a16="http://schemas.microsoft.com/office/drawing/2014/main" id="{586BE1B0-5E18-456A-B1CD-C129CA6ED709}"/>
              </a:ext>
            </a:extLst>
          </p:cNvPr>
          <p:cNvSpPr/>
          <p:nvPr/>
        </p:nvSpPr>
        <p:spPr>
          <a:xfrm rot="5400000">
            <a:off x="5596936" y="-831894"/>
            <a:ext cx="215443" cy="8153401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8840FE33-7A1F-4224-A280-1D18100C330C}"/>
              </a:ext>
            </a:extLst>
          </p:cNvPr>
          <p:cNvSpPr/>
          <p:nvPr/>
        </p:nvSpPr>
        <p:spPr>
          <a:xfrm rot="2708123">
            <a:off x="4859874" y="3349212"/>
            <a:ext cx="228600" cy="8042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C7E38391-B890-4C42-9D6A-8B49B5EEF23C}"/>
              </a:ext>
            </a:extLst>
          </p:cNvPr>
          <p:cNvSpPr txBox="1"/>
          <p:nvPr/>
        </p:nvSpPr>
        <p:spPr>
          <a:xfrm>
            <a:off x="6320256" y="3828020"/>
            <a:ext cx="229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People suspected to have COVID-19 are ISOLATED and referred for testing/care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8ED1A8-8577-4ABC-9475-D5F6161BF1E2}"/>
              </a:ext>
            </a:extLst>
          </p:cNvPr>
          <p:cNvSpPr txBox="1"/>
          <p:nvPr/>
        </p:nvSpPr>
        <p:spPr>
          <a:xfrm>
            <a:off x="3201637" y="3961474"/>
            <a:ext cx="1668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 NOT suspected to have COVID-19 follow routine care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0170F00A-F37D-4EDA-A92B-CAEBC73EC8D1}"/>
              </a:ext>
            </a:extLst>
          </p:cNvPr>
          <p:cNvSpPr/>
          <p:nvPr/>
        </p:nvSpPr>
        <p:spPr>
          <a:xfrm rot="18708410">
            <a:off x="5809361" y="3342582"/>
            <a:ext cx="251371" cy="8087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7442C-B2F2-46BE-A529-E3B38F05F033}"/>
              </a:ext>
            </a:extLst>
          </p:cNvPr>
          <p:cNvSpPr txBox="1"/>
          <p:nvPr/>
        </p:nvSpPr>
        <p:spPr>
          <a:xfrm>
            <a:off x="6248400" y="4941121"/>
            <a:ext cx="718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TRIAGE IN A MEDICAL SETTING TO IDENTIFY: </a:t>
            </a:r>
          </a:p>
          <a:p>
            <a:r>
              <a:rPr lang="en-US" sz="1200" b="1" dirty="0"/>
              <a:t>1. COVID-19 PATIENTS IN NEED OF IMMEDIATE CARE, </a:t>
            </a:r>
          </a:p>
          <a:p>
            <a:r>
              <a:rPr lang="en-US" sz="1200" b="1" dirty="0"/>
              <a:t>2. COVID-19 PATIENTS THAT CAN SAFELY WAIT AND </a:t>
            </a:r>
          </a:p>
          <a:p>
            <a:r>
              <a:rPr lang="en-US" sz="1200" b="1" dirty="0"/>
              <a:t>3. COVID-19 PATIENTS THAT NEED TO BE REFERRED TO A SPECIFIC SETTING</a:t>
            </a:r>
          </a:p>
        </p:txBody>
      </p:sp>
    </p:spTree>
    <p:extLst>
      <p:ext uri="{BB962C8B-B14F-4D97-AF65-F5344CB8AC3E}">
        <p14:creationId xmlns:p14="http://schemas.microsoft.com/office/powerpoint/2010/main" val="409781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813AD56A8747B42CD659163491F5" ma:contentTypeVersion="13" ma:contentTypeDescription="Create a new document." ma:contentTypeScope="" ma:versionID="bdc2782e55cd3ea3c962d61198f6bb9d">
  <xsd:schema xmlns:xsd="http://www.w3.org/2001/XMLSchema" xmlns:xs="http://www.w3.org/2001/XMLSchema" xmlns:p="http://schemas.microsoft.com/office/2006/metadata/properties" xmlns:ns3="47eb5a2e-5173-46c3-9cd8-43072e27c721" xmlns:ns4="dbf439e4-b006-4c2f-a1b4-9ed0d3fc69da" targetNamespace="http://schemas.microsoft.com/office/2006/metadata/properties" ma:root="true" ma:fieldsID="e6ef87ca312ef55d5846b3bd54621cd4" ns3:_="" ns4:_="">
    <xsd:import namespace="47eb5a2e-5173-46c3-9cd8-43072e27c721"/>
    <xsd:import namespace="dbf439e4-b006-4c2f-a1b4-9ed0d3fc69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b5a2e-5173-46c3-9cd8-43072e27c7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439e4-b006-4c2f-a1b4-9ed0d3fc6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C2741-F001-4059-BC11-9DA8E2DA9D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bf439e4-b006-4c2f-a1b4-9ed0d3fc69da"/>
    <ds:schemaRef ds:uri="47eb5a2e-5173-46c3-9cd8-43072e27c72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90EC2F-5618-4A06-B18C-38AA8649DB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40DEF-2014-463F-80F8-AFE928E07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b5a2e-5173-46c3-9cd8-43072e27c721"/>
    <ds:schemaRef ds:uri="dbf439e4-b006-4c2f-a1b4-9ed0d3fc6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7465</TotalTime>
  <Words>957</Words>
  <Application>Microsoft Office PowerPoint</Application>
  <PresentationFormat>Widescreen</PresentationFormat>
  <Paragraphs>130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Segoe Condensed</vt:lpstr>
      <vt:lpstr>Times New Roman</vt:lpstr>
      <vt:lpstr>Verdana</vt:lpstr>
      <vt:lpstr>Wingdings</vt:lpstr>
      <vt:lpstr>Office Theme</vt:lpstr>
      <vt:lpstr>1_Office Theme</vt:lpstr>
      <vt:lpstr>PowerPoint Presentation</vt:lpstr>
      <vt:lpstr> Current Situation    </vt:lpstr>
      <vt:lpstr>PowerPoint Presentation</vt:lpstr>
      <vt:lpstr>Prepare the health system to face a significant increase in demand for care  </vt:lpstr>
      <vt:lpstr>Severity profile of COVID-19</vt:lpstr>
      <vt:lpstr>Operational considerations for case management of COVID-19 in health facility and community Published 19 March 2020 https://apps.who.int/iris/bitstream/handle/10665/331492/WHO-2019-nCoV-HCF_operations-2020.1-eng.pdf </vt:lpstr>
      <vt:lpstr>Recommendations for the care of patients based on disease severity</vt:lpstr>
      <vt:lpstr>PowerPoint Presentation</vt:lpstr>
      <vt:lpstr>Screening for COVID-19 </vt:lpstr>
      <vt:lpstr>Considerations for primary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 Sarah</dc:creator>
  <cp:lastModifiedBy>HESS, Sarah</cp:lastModifiedBy>
  <cp:revision>277</cp:revision>
  <cp:lastPrinted>2020-03-20T15:28:20Z</cp:lastPrinted>
  <dcterms:created xsi:type="dcterms:W3CDTF">2020-02-04T09:26:39Z</dcterms:created>
  <dcterms:modified xsi:type="dcterms:W3CDTF">2020-03-20T19:35:34Z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2020-02-04T00:00:00Z</vt:filetime>
  </property>
  <property fmtid="{D5CDD505-2E9C-101B-9397-08002B2CF9AE}" pid="5" name="ContentTypeId">
    <vt:lpwstr>0x0101007555813AD56A8747B42CD659163491F5</vt:lpwstr>
  </property>
</Properties>
</file>